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0" r:id="rId3"/>
    <p:sldId id="262" r:id="rId4"/>
    <p:sldId id="265" r:id="rId5"/>
    <p:sldId id="324" r:id="rId6"/>
    <p:sldId id="292" r:id="rId7"/>
    <p:sldId id="325" r:id="rId8"/>
    <p:sldId id="275" r:id="rId9"/>
    <p:sldId id="326" r:id="rId10"/>
    <p:sldId id="327" r:id="rId11"/>
    <p:sldId id="328" r:id="rId12"/>
    <p:sldId id="306" r:id="rId13"/>
    <p:sldId id="290" r:id="rId14"/>
    <p:sldId id="267" r:id="rId15"/>
    <p:sldId id="295" r:id="rId16"/>
    <p:sldId id="298" r:id="rId17"/>
    <p:sldId id="301" r:id="rId18"/>
    <p:sldId id="303" r:id="rId19"/>
    <p:sldId id="312" r:id="rId20"/>
    <p:sldId id="315" r:id="rId21"/>
    <p:sldId id="320" r:id="rId22"/>
    <p:sldId id="321" r:id="rId23"/>
    <p:sldId id="322" r:id="rId24"/>
  </p:sldIdLst>
  <p:sldSz cx="9144000" cy="5143500" type="screen16x9"/>
  <p:notesSz cx="6858000" cy="9144000"/>
  <p:embeddedFontLst>
    <p:embeddedFont>
      <p:font typeface="Fira Code Light" panose="020B0604020202020204" charset="0"/>
      <p:regular r:id="rId26"/>
      <p:bold r:id="rId27"/>
    </p:embeddedFont>
    <p:embeddedFont>
      <p:font typeface="Oswald" panose="020B0604020202020204" charset="0"/>
      <p:regular r:id="rId28"/>
      <p:bold r:id="rId29"/>
    </p:embeddedFont>
    <p:embeddedFont>
      <p:font typeface="Calibri" panose="020F0502020204030204" pitchFamily="34" charset="0"/>
      <p:regular r:id="rId30"/>
      <p:bold r:id="rId31"/>
      <p:italic r:id="rId32"/>
      <p:boldItalic r:id="rId33"/>
    </p:embeddedFont>
    <p:embeddedFont>
      <p:font typeface="Fira Code" panose="020B0604020202020204" charset="0"/>
      <p:regular r:id="rId34"/>
      <p:bold r:id="rId35"/>
    </p:embeddedFont>
    <p:embeddedFont>
      <p:font typeface="Open Sans" panose="020B0606030504020204" pitchFamily="34" charset="0"/>
      <p:regular r:id="rId36"/>
    </p:embeddedFont>
    <p:embeddedFont>
      <p:font typeface="Bebas Neue"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 id="214748367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3.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23.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3.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slide" Target="slide20.xml"/><Relationship Id="rId5" Type="http://schemas.openxmlformats.org/officeDocument/2006/relationships/slide" Target="slide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3.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3.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20.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2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3.xml"/><Relationship Id="rId4" Type="http://schemas.openxmlformats.org/officeDocument/2006/relationships/slide" Target="slide20.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3.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3.xml"/><Relationship Id="rId4"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3.xml"/><Relationship Id="rId4"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slide" Target="slide2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3.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r>
              <a:rPr lang="en-US" dirty="0" smtClean="0"/>
              <a:t>(continue from here)</a:t>
            </a: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5" end="5"/>
                                            </p:txEl>
                                          </p:spTgt>
                                        </p:tgtEl>
                                        <p:attrNameLst>
                                          <p:attrName>style.visibility</p:attrName>
                                        </p:attrNameLst>
                                      </p:cBhvr>
                                      <p:to>
                                        <p:strVal val="visible"/>
                                      </p:to>
                                    </p:set>
                                    <p:animEffect transition="in" filter="fade">
                                      <p:cBhvr>
                                        <p:cTn id="17"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 xmlns:a16="http://schemas.microsoft.com/office/drawing/2014/main" val="3940870710"/>
                    </a:ext>
                  </a:extLst>
                </a:gridCol>
                <a:gridCol w="1836678">
                  <a:extLst>
                    <a:ext uri="{9D8B030D-6E8A-4147-A177-3AD203B41FA5}">
                      <a16:colId xmlns="" xmlns:a16="http://schemas.microsoft.com/office/drawing/2014/main" val="3437013106"/>
                    </a:ext>
                  </a:extLst>
                </a:gridCol>
                <a:gridCol w="1836678">
                  <a:extLst>
                    <a:ext uri="{9D8B030D-6E8A-4147-A177-3AD203B41FA5}">
                      <a16:colId xmlns="" xmlns:a16="http://schemas.microsoft.com/office/drawing/2014/main" val="922246683"/>
                    </a:ext>
                  </a:extLst>
                </a:gridCol>
                <a:gridCol w="1836678">
                  <a:extLst>
                    <a:ext uri="{9D8B030D-6E8A-4147-A177-3AD203B41FA5}">
                      <a16:colId xmlns="" xmlns:a16="http://schemas.microsoft.com/office/drawing/2014/main"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 xmlns:a16="http://schemas.microsoft.com/office/drawing/2014/main"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2"/>
                </a:solidFill>
                <a:latin typeface="Fira Code"/>
                <a:ea typeface="Fira Code"/>
                <a:cs typeface="Fira Code"/>
                <a:sym typeface="Fira Code"/>
              </a:rPr>
              <a:t>Complete the following table about base changes:</a:t>
            </a:r>
            <a:endParaRPr sz="1200" dirty="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 xmlns:a16="http://schemas.microsoft.com/office/drawing/2014/main" val="20000"/>
                    </a:ext>
                  </a:extLst>
                </a:gridCol>
                <a:gridCol w="2568000">
                  <a:extLst>
                    <a:ext uri="{9D8B030D-6E8A-4147-A177-3AD203B41FA5}">
                      <a16:colId xmlns="" xmlns:a16="http://schemas.microsoft.com/office/drawing/2014/main" val="20001"/>
                    </a:ext>
                  </a:extLst>
                </a:gridCol>
                <a:gridCol w="2568000">
                  <a:extLst>
                    <a:ext uri="{9D8B030D-6E8A-4147-A177-3AD203B41FA5}">
                      <a16:colId xmlns="" xmlns:a16="http://schemas.microsoft.com/office/drawing/2014/main"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 xmlns:a16="http://schemas.microsoft.com/office/drawing/2014/main"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981</Words>
  <Application>Microsoft Office PowerPoint</Application>
  <PresentationFormat>On-screen Show (16:9)</PresentationFormat>
  <Paragraphs>187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Fira Code Light</vt:lpstr>
      <vt:lpstr>Oswald</vt:lpstr>
      <vt:lpstr>Calibri</vt:lpstr>
      <vt:lpstr>Fira Code</vt:lpstr>
      <vt:lpstr>Open Sans</vt:lpstr>
      <vt:lpstr>Arial</vt:lpstr>
      <vt:lpstr>Bebas Neue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03</vt:lpstr>
      <vt:lpstr>1. Phép toán số học cơ bản trong Python</vt:lpstr>
      <vt:lpstr>02</vt:lpstr>
      <vt:lpstr>/CONCEPTS</vt:lpstr>
      <vt:lpstr>/PRACTICAL EXERCISE</vt:lpstr>
      <vt:lpstr>/SOFTWARE ENGINEERING PROCESS</vt:lpstr>
      <vt:lpstr>/A PICTURE ALWAYS REINFORCES THE CONCEPT</vt:lpstr>
      <vt:lpstr>&lt;9h 55m 23s&gt;</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24</cp:revision>
  <dcterms:modified xsi:type="dcterms:W3CDTF">2022-09-18T14:02:53Z</dcterms:modified>
</cp:coreProperties>
</file>